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Amatic SC"/>
      <p:regular r:id="rId21"/>
      <p:bold r:id="rId22"/>
    </p:embeddedFont>
    <p:embeddedFont>
      <p:font typeface="Source Code Pro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E776BADB-3981-42C9-961B-159B2BCA6A3E}">
  <a:tblStyle styleId="{E776BADB-3981-42C9-961B-159B2BCA6A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font" Target="fonts/AmaticSC-bold.fntdata"/><Relationship Id="rId10" Type="http://schemas.openxmlformats.org/officeDocument/2006/relationships/slide" Target="slides/slide4.xml"/><Relationship Id="rId21" Type="http://schemas.openxmlformats.org/officeDocument/2006/relationships/font" Target="fonts/AmaticSC-regular.fntdata"/><Relationship Id="rId13" Type="http://schemas.openxmlformats.org/officeDocument/2006/relationships/slide" Target="slides/slide7.xml"/><Relationship Id="rId24" Type="http://schemas.openxmlformats.org/officeDocument/2006/relationships/font" Target="fonts/SourceCodePro-bold.fntdata"/><Relationship Id="rId12" Type="http://schemas.openxmlformats.org/officeDocument/2006/relationships/slide" Target="slides/slide6.xml"/><Relationship Id="rId23" Type="http://schemas.openxmlformats.org/officeDocument/2006/relationships/font" Target="fonts/SourceCodePr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4cf4019c9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4cf4019c9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5030bf8e84_3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5030bf8e84_3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030bf8e84_3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030bf8e84_3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cf4019c9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cf4019c9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5030bf8e84_3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5030bf8e84_3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030bf8e84_3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030bf8e84_3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4cf4019c9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4cf4019c9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4cf4019c9f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4cf4019c9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cf4019c9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cf4019c9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4cf4019c9f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4cf4019c9f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cf4019c9f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cf4019c9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030bf8e84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030bf8e84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5030bf8e84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5030bf8e84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4cf4019c9f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4cf4019c9f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CODEBOOKS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Victor, Humberto y Abigail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Transmisión</a:t>
            </a:r>
            <a:endParaRPr/>
          </a:p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Ministerio de Asuntos Exteriores alemán utilizó dos libros de códigos en la transmisión.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Uno llamado 0075 (o 7500) para Berlín-Washington y el otro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Un 13040 para Washington-México. El libro de códigos 0075 de 11000 términos se </a:t>
            </a:r>
            <a:r>
              <a:rPr lang="es"/>
              <a:t>había</a:t>
            </a:r>
            <a:r>
              <a:rPr lang="es"/>
              <a:t> traído a los EE. UU. en noviembre de 1916 por el submarino comercial Deutschland.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Sin embargo el 0075 no </a:t>
            </a:r>
            <a:r>
              <a:rPr lang="es"/>
              <a:t>había</a:t>
            </a:r>
            <a:r>
              <a:rPr lang="es"/>
              <a:t> </a:t>
            </a:r>
            <a:r>
              <a:rPr lang="es"/>
              <a:t>llegado</a:t>
            </a:r>
            <a:r>
              <a:rPr lang="es"/>
              <a:t> a </a:t>
            </a:r>
            <a:r>
              <a:rPr lang="es"/>
              <a:t>México</a:t>
            </a:r>
            <a:r>
              <a:rPr lang="es"/>
              <a:t>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Libro de </a:t>
            </a:r>
            <a:r>
              <a:rPr lang="es"/>
              <a:t>Códigos 13040</a:t>
            </a:r>
            <a:r>
              <a:rPr lang="es"/>
              <a:t> </a:t>
            </a:r>
            <a:endParaRPr/>
          </a:p>
        </p:txBody>
      </p:sp>
      <p:sp>
        <p:nvSpPr>
          <p:cNvPr id="120" name="Google Shape;120;p23"/>
          <p:cNvSpPr txBox="1"/>
          <p:nvPr>
            <p:ph idx="1" type="body"/>
          </p:nvPr>
        </p:nvSpPr>
        <p:spPr>
          <a:xfrm>
            <a:off x="311700" y="1228675"/>
            <a:ext cx="45921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</a:t>
            </a:r>
            <a:r>
              <a:rPr lang="es"/>
              <a:t>onstaba de unos 11000 términos a los que Se asignaron encriptaciones de 5 dígitos.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Sin embargo la habitación 40 había roto 13040 a principios de 1915, mientras que 0075 todavía estaba seguro a principios de 1917.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3925" y="1311788"/>
            <a:ext cx="4105000" cy="317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6" name="Google Shape;126;p24"/>
          <p:cNvGraphicFramePr/>
          <p:nvPr/>
        </p:nvGraphicFramePr>
        <p:xfrm>
          <a:off x="952500" y="476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{E776BADB-3981-42C9-961B-159B2BCA6A3E}</a:tableStyleId>
              </a:tblPr>
              <a:tblGrid>
                <a:gridCol w="792600"/>
                <a:gridCol w="1520200"/>
                <a:gridCol w="11564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14814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einladen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14936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eingeschränkten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14991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Einverständnis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15021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einzeln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15099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Empfang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22049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sich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22096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Sie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22200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stop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22260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Sobald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22284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sollte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22295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sofortiger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descifrado </a:t>
            </a:r>
            <a:endParaRPr/>
          </a:p>
        </p:txBody>
      </p:sp>
      <p:sp>
        <p:nvSpPr>
          <p:cNvPr id="132" name="Google Shape;132;p25"/>
          <p:cNvSpPr txBox="1"/>
          <p:nvPr>
            <p:ph idx="1" type="body"/>
          </p:nvPr>
        </p:nvSpPr>
        <p:spPr>
          <a:xfrm>
            <a:off x="311700" y="1228675"/>
            <a:ext cx="4971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16 de enero de 1918 se </a:t>
            </a:r>
            <a:r>
              <a:rPr lang="es"/>
              <a:t>envía</a:t>
            </a:r>
            <a:r>
              <a:rPr lang="es"/>
              <a:t> el mensaje en 0075 </a:t>
            </a:r>
            <a:r>
              <a:rPr lang="es"/>
              <a:t>Berlín-Washington.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19 de enero se envía telegrama de Washington a México en 13040.</a:t>
            </a:r>
            <a:r>
              <a:rPr lang="es"/>
              <a:t> 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El 22 de febrero se da el descifrado completo al mensaje.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3300" y="1232738"/>
            <a:ext cx="3555899" cy="2678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Drama</a:t>
            </a:r>
            <a:endParaRPr/>
          </a:p>
        </p:txBody>
      </p:sp>
      <p:sp>
        <p:nvSpPr>
          <p:cNvPr id="139" name="Google Shape;139;p26"/>
          <p:cNvSpPr txBox="1"/>
          <p:nvPr>
            <p:ph idx="1" type="body"/>
          </p:nvPr>
        </p:nvSpPr>
        <p:spPr>
          <a:xfrm>
            <a:off x="311700" y="1228675"/>
            <a:ext cx="47520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Sin </a:t>
            </a:r>
            <a:r>
              <a:rPr lang="es"/>
              <a:t>embargo</a:t>
            </a:r>
            <a:r>
              <a:rPr lang="es"/>
              <a:t> dar el contenido del mensaje a los Estados Unidos </a:t>
            </a:r>
            <a:r>
              <a:rPr lang="es"/>
              <a:t>significa aceptar que se les está espiando.</a:t>
            </a:r>
            <a:r>
              <a:rPr lang="es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Entonces se </a:t>
            </a:r>
            <a:r>
              <a:rPr lang="es"/>
              <a:t>decidió</a:t>
            </a:r>
            <a:r>
              <a:rPr lang="es"/>
              <a:t> robar una copia del Telegrama de la Ciudad de México.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El 6 de abril Estados Unidos declara la guerra a Alemania.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5475" y="926650"/>
            <a:ext cx="3077103" cy="3744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Un poco de historia...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228675"/>
            <a:ext cx="53403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1377: Invento del Rey de Navarra(codebook más antiguo encontrado).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Lista de términos de uso frecuente (letras individuales y sílabas) y una palabra de código para cada uno de ellos</a:t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9975" y="3210049"/>
            <a:ext cx="5112325" cy="166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Datos Interesantes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350000" y="1228675"/>
            <a:ext cx="570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Los símbolos que usan son de fantasía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El texto cifrado puede ser de longitud mayor al texto plano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Ej. plaintext=130, ciphertext=165.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Descifrarlo puede ser complicado incluso para un usuario legítimo.</a:t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025" y="292850"/>
            <a:ext cx="3064949" cy="453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Aparición del Telégrafo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228675"/>
            <a:ext cx="5859300" cy="30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Se buscó acortar los mensajes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Palabras y frases son reemplazadas por códigos cortos.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International Telecommunications Union en 1932 lo regula.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 lo mucho longitud cinco(5).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239825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Un Ejemplo:</a:t>
            </a:r>
            <a:endParaRPr/>
          </a:p>
        </p:txBody>
      </p:sp>
      <p:graphicFrame>
        <p:nvGraphicFramePr>
          <p:cNvPr id="83" name="Google Shape;83;p17"/>
          <p:cNvGraphicFramePr/>
          <p:nvPr/>
        </p:nvGraphicFramePr>
        <p:xfrm>
          <a:off x="952500" y="1239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{E776BADB-3981-42C9-961B-159B2BCA6A3E}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Código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Palabra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"/>
                        <a:t>25556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"/>
                        <a:t>Babishly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"/>
                        <a:t>03529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"/>
                        <a:t>Acerquen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"/>
                        <a:t>09715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"/>
                        <a:t>Aggiunsero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"/>
                        <a:t>00029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"/>
                        <a:t>Aalkasten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"/>
                        <a:t>24695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"/>
                        <a:t>Atortolar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"/>
                        <a:t>04305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"/>
                        <a:t>Acontiadae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"/>
                        <a:t>22454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"/>
                        <a:t>Arrozzendo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"/>
                        <a:t>28909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"/>
                        <a:t>Barbarizo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5675"/>
            <a:ext cx="3738450" cy="490542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3600"/>
              <a:t>El telegrama Zimmerman</a:t>
            </a:r>
            <a:endParaRPr sz="3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idx="1" type="subTitle"/>
          </p:nvPr>
        </p:nvSpPr>
        <p:spPr>
          <a:xfrm>
            <a:off x="265500" y="724203"/>
            <a:ext cx="4045200" cy="34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 El ejército alemán quiso en enero de 1917 forzar a Gran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Gran Bretaña en la sumisión cortando sus líneas de vida a América del Norte con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Ataques submarinos sin cuartel. Una preocupación importante era que esto podría llevar a la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Estados Unidos a la guerra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5922" y="1096300"/>
            <a:ext cx="3593001" cy="2950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lang="es" sz="3600">
                <a:latin typeface="Source Code Pro"/>
                <a:ea typeface="Source Code Pro"/>
                <a:cs typeface="Source Code Pro"/>
                <a:sym typeface="Source Code Pro"/>
              </a:rPr>
              <a:t>El telegrama Zimmerman</a:t>
            </a:r>
            <a:endParaRPr/>
          </a:p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Los alemanes intentaron crear un desvío arrastrando a los mexicanos.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Arthur Zimmermann Ofreció, envió un mensaje al embajador en México ofreciendo si estallaba la guerra con Estados Unidos, dinero al presidente mexicano Venustiano Carranza Garza (1859–1920) y consentimiento para que México recupere los estados de Texas,Nuevo México y Arizona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3475" y="1182800"/>
            <a:ext cx="3386075" cy="338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2140200" y="3185950"/>
            <a:ext cx="4863600" cy="114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territorio Prometido</a:t>
            </a:r>
            <a:endParaRPr/>
          </a:p>
        </p:txBody>
      </p:sp>
      <p:pic>
        <p:nvPicPr>
          <p:cNvPr id="108" name="Google Shape;108;p21"/>
          <p:cNvPicPr preferRelativeResize="0"/>
          <p:nvPr/>
        </p:nvPicPr>
        <p:blipFill rotWithShape="1">
          <a:blip r:embed="rId3">
            <a:alphaModFix/>
          </a:blip>
          <a:srcRect b="0" l="25319" r="12668" t="50445"/>
          <a:stretch/>
        </p:blipFill>
        <p:spPr>
          <a:xfrm>
            <a:off x="2862150" y="273076"/>
            <a:ext cx="3277000" cy="2792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